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20" r:id="rId41"/>
    <p:sldId id="295" r:id="rId42"/>
    <p:sldId id="296" r:id="rId43"/>
    <p:sldId id="297" r:id="rId44"/>
    <p:sldId id="322" r:id="rId45"/>
    <p:sldId id="298" r:id="rId46"/>
    <p:sldId id="299" r:id="rId47"/>
    <p:sldId id="300" r:id="rId48"/>
    <p:sldId id="323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24" r:id="rId61"/>
    <p:sldId id="325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01FB41-0754-459C-9CDE-74E2CE369F7E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59E034-3455-4F34-83C0-E5F22870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GENERAL CVS EXAMINATION IN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4429132"/>
            <a:ext cx="6643734" cy="1857388"/>
          </a:xfrm>
        </p:spPr>
        <p:txBody>
          <a:bodyPr>
            <a:normAutofit/>
          </a:bodyPr>
          <a:lstStyle/>
          <a:p>
            <a:pPr algn="r"/>
            <a:r>
              <a:rPr lang="en-IN" dirty="0" smtClean="0"/>
              <a:t>Presented by</a:t>
            </a:r>
          </a:p>
          <a:p>
            <a:pPr algn="r"/>
            <a:r>
              <a:rPr lang="en-IN" dirty="0" smtClean="0"/>
              <a:t>Dr. </a:t>
            </a:r>
            <a:r>
              <a:rPr lang="en-IN" dirty="0" err="1" smtClean="0"/>
              <a:t>Mahadevi</a:t>
            </a:r>
            <a:r>
              <a:rPr lang="en-IN" dirty="0" smtClean="0"/>
              <a:t> A.L</a:t>
            </a:r>
          </a:p>
          <a:p>
            <a:pPr algn="r"/>
            <a:r>
              <a:rPr lang="en-IN" dirty="0" smtClean="0"/>
              <a:t>Assistant Professor</a:t>
            </a:r>
          </a:p>
          <a:p>
            <a:pPr algn="r"/>
            <a:r>
              <a:rPr lang="en-IN" dirty="0" smtClean="0"/>
              <a:t>Dept of paediatrics.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erinatal History&#10; Was the mother immunized against rubella&#10;prior to delivery?&#10; Was the mother scanned in antenatal per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500042"/>
            <a:ext cx="8631267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ernal conditions&#10;Maternal&#10;Conditions&#10;Heart Defects to be&#10;expected&#10;Diabetes TGA, VSD, PDA, HOCM&#10;SLE Congenital heart bl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345515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take of teratogenic drugs&#10;Drugs Cardiac Defect&#10;Sodium Valproate CoA, HLHS, AS, VSD&#10;Hydantoin PS, ASD, VSD, PDA&#10;Alcohol 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559829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stnatal history&#10; Neonatal cyanosis&#10; Breathing difficulties&#10; Feeding problems&#10; Delay in growth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55982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amily History&#10; Consanguinity&#10; Maternal age at conception&#10; Age of the father&#10; Heart disease in family&#10; Hereditary di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202639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eneral Examination&#10; Dysmorphic features/syndromes :&#10;Disorder/Syndrome Common Cardiac Defect&#10;Down’s ECD, VSD&#10;Edward VSD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63126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 Clubbing&#10; Infective endocarditis, Cyanotic heart disease&#10; Odema : pedal/sacral&#10; Restrictive or severe tricuspid val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642918"/>
            <a:ext cx="8202639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 Anthropometry :&#10; Weight&#10; FTT –CHF, cyanotic heart disease&#10; Weight might increase due to odema&#10; Height&#10; Tall/ short ..."/>
          <p:cNvPicPr>
            <a:picLocks noChangeAspect="1" noChangeArrowheads="1"/>
          </p:cNvPicPr>
          <p:nvPr/>
        </p:nvPicPr>
        <p:blipFill>
          <a:blip r:embed="rId2"/>
          <a:srcRect t="23810"/>
          <a:stretch>
            <a:fillRect/>
          </a:stretch>
        </p:blipFill>
        <p:spPr bwMode="auto">
          <a:xfrm>
            <a:off x="155574" y="500042"/>
            <a:ext cx="834551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VS Examination&#10; Pulse&#10; BP&#10; JVP&#10; Inspection of precordium&#10; Bony/Spine deformities&#10; Chest shape&#10; Trachea central/dev..."/>
          <p:cNvPicPr>
            <a:picLocks noChangeAspect="1" noChangeArrowheads="1"/>
          </p:cNvPicPr>
          <p:nvPr/>
        </p:nvPicPr>
        <p:blipFill>
          <a:blip r:embed="rId2"/>
          <a:srcRect t="23636"/>
          <a:stretch>
            <a:fillRect/>
          </a:stretch>
        </p:blipFill>
        <p:spPr bwMode="auto">
          <a:xfrm>
            <a:off x="155574" y="0"/>
            <a:ext cx="8559829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 Palpation&#10; Apex beat&#10; Parasternal Heave&#10; Thrills&#10; Any palpable pulsations in precordial region&#10; Percussion&#10; Auscu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416953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.Symptoms – s/o heart&#10;disease?&#10; Feeding difficulties&#10; Poor weight gain&#10; Irritability&#10; Excessive crying&#10; Bluish ext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357166"/>
            <a:ext cx="7631135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ulse&#10; A pulse is a waveform that is felt by the finger,&#10;produced during cardiac systole which travels&#10;along the arterial..."/>
          <p:cNvPicPr>
            <a:picLocks noChangeAspect="1" noChangeArrowheads="1"/>
          </p:cNvPicPr>
          <p:nvPr/>
        </p:nvPicPr>
        <p:blipFill>
          <a:blip r:embed="rId2"/>
          <a:srcRect t="22667"/>
          <a:stretch>
            <a:fillRect/>
          </a:stretch>
        </p:blipFill>
        <p:spPr bwMode="auto">
          <a:xfrm>
            <a:off x="155574" y="428604"/>
            <a:ext cx="848839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ssessment of pulse&#10; Rate&#10; Rhythm&#10; Volume&#10; Character&#10; Pulse deficit&#10; Condition of vessel wall&#10; R-F delay&#10; Symmetry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28604"/>
            <a:ext cx="8559829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 Pulse rate :&#10; Counted for full 1 minute by palpating the radial&#10;artery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274077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 Tachycardia:&#10; Rheumatic fever&#10; Congestive cardiac failure&#10; Arrythmias&#10; Bradycardia :&#10; Complete heart block&#10; Sick s..."/>
          <p:cNvPicPr>
            <a:picLocks noChangeAspect="1" noChangeArrowheads="1"/>
          </p:cNvPicPr>
          <p:nvPr/>
        </p:nvPicPr>
        <p:blipFill>
          <a:blip r:embed="rId2"/>
          <a:srcRect t="22916"/>
          <a:stretch>
            <a:fillRect/>
          </a:stretch>
        </p:blipFill>
        <p:spPr bwMode="auto">
          <a:xfrm>
            <a:off x="155574" y="714356"/>
            <a:ext cx="877414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 Pulse rhythm:&#10; Normal sinus rhythm : Regular&#10; Regularly irregular rhythm :&#10; Sinus arrhythmias&#10; Irregularly irregular..."/>
          <p:cNvPicPr>
            <a:picLocks noChangeAspect="1" noChangeArrowheads="1"/>
          </p:cNvPicPr>
          <p:nvPr/>
        </p:nvPicPr>
        <p:blipFill>
          <a:blip r:embed="rId2"/>
          <a:srcRect t="22449"/>
          <a:stretch>
            <a:fillRect/>
          </a:stretch>
        </p:blipFill>
        <p:spPr bwMode="auto">
          <a:xfrm>
            <a:off x="155574" y="428604"/>
            <a:ext cx="848839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 Pulse Volume :-&#10; Assessed by palpating Carotid artery.&#10; PP gives accurate measurement of pulse vol.&#10; When Pulse Press..."/>
          <p:cNvPicPr>
            <a:picLocks noChangeAspect="1" noChangeArrowheads="1"/>
          </p:cNvPicPr>
          <p:nvPr/>
        </p:nvPicPr>
        <p:blipFill>
          <a:blip r:embed="rId2"/>
          <a:srcRect t="22950"/>
          <a:stretch>
            <a:fillRect/>
          </a:stretch>
        </p:blipFill>
        <p:spPr bwMode="auto">
          <a:xfrm>
            <a:off x="155574" y="500042"/>
            <a:ext cx="798832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arge Volume Pulse&#10;(Bounding)&#10;Small Volume Pulse&#10;( Weak, Thready )&#10;Aortic Incompetence (AR) CCF&#10;PDA Pericardial effusion&#10;A..."/>
          <p:cNvPicPr>
            <a:picLocks noChangeAspect="1" noChangeArrowheads="1"/>
          </p:cNvPicPr>
          <p:nvPr/>
        </p:nvPicPr>
        <p:blipFill>
          <a:blip r:embed="rId2"/>
          <a:srcRect t="23636"/>
          <a:stretch>
            <a:fillRect/>
          </a:stretch>
        </p:blipFill>
        <p:spPr bwMode="auto">
          <a:xfrm>
            <a:off x="155574" y="285728"/>
            <a:ext cx="870270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 Pulse character&#10; Best assessed in carotid artery&#10; "/>
          <p:cNvPicPr>
            <a:picLocks noChangeAspect="1" noChangeArrowheads="1"/>
          </p:cNvPicPr>
          <p:nvPr/>
        </p:nvPicPr>
        <p:blipFill>
          <a:blip r:embed="rId2"/>
          <a:srcRect t="22222"/>
          <a:stretch>
            <a:fillRect/>
          </a:stretch>
        </p:blipFill>
        <p:spPr bwMode="auto">
          <a:xfrm>
            <a:off x="155574" y="714356"/>
            <a:ext cx="834551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 Hypokinetic Pulse:&#10; Small weak pulse ( Small vol. And narrow PP)&#10; "/>
          <p:cNvPicPr>
            <a:picLocks noChangeAspect="1" noChangeArrowheads="1"/>
          </p:cNvPicPr>
          <p:nvPr/>
        </p:nvPicPr>
        <p:blipFill>
          <a:blip r:embed="rId2"/>
          <a:srcRect t="25424"/>
          <a:stretch>
            <a:fillRect/>
          </a:stretch>
        </p:blipFill>
        <p:spPr bwMode="auto">
          <a:xfrm>
            <a:off x="155574" y="571480"/>
            <a:ext cx="870270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 Anacrotic Pulse ( Parvus et Tardus ):&#10; Parvus : low amplitude&#10; Tardus : slow rising and late peak&#10; "/>
          <p:cNvPicPr>
            <a:picLocks noChangeAspect="1" noChangeArrowheads="1"/>
          </p:cNvPicPr>
          <p:nvPr/>
        </p:nvPicPr>
        <p:blipFill>
          <a:blip r:embed="rId2"/>
          <a:srcRect t="24444"/>
          <a:stretch>
            <a:fillRect/>
          </a:stretch>
        </p:blipFill>
        <p:spPr bwMode="auto">
          <a:xfrm>
            <a:off x="155574" y="785794"/>
            <a:ext cx="841695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. Is it Congenital or Acquired ?&#10;Congenital&#10; Symptoms from infancy&#10; Feeding difficulties  FTT&#10; Recurrent hospital ad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85728"/>
            <a:ext cx="8131201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 Width:&#10; 40% of circumference&#10; Length:&#10; 80-100 % of&#10;circumference&#10; "/>
          <p:cNvPicPr>
            <a:picLocks noChangeAspect="1" noChangeArrowheads="1"/>
          </p:cNvPicPr>
          <p:nvPr/>
        </p:nvPicPr>
        <p:blipFill>
          <a:blip r:embed="rId2"/>
          <a:srcRect t="23530"/>
          <a:stretch>
            <a:fillRect/>
          </a:stretch>
        </p:blipFill>
        <p:spPr bwMode="auto">
          <a:xfrm>
            <a:off x="155574" y="500042"/>
            <a:ext cx="884558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VP&#10; Expressed as vertical height from the sternal&#10;angle to the zone of transition of distended and&#10;collapsed JVP.&#10;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929057" cy="6858000"/>
          </a:xfrm>
          <a:prstGeom prst="rect">
            <a:avLst/>
          </a:prstGeom>
          <a:noFill/>
        </p:spPr>
      </p:pic>
      <p:pic>
        <p:nvPicPr>
          <p:cNvPr id="32772" name="Picture 4" descr=" JVP – indicator of Rt. Atrial pressure&#10; Centre of RA is approx 5 cm from sternal&#10;angle.&#10; Right Atrial Pressure = Verti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 Elevated JVP:&#10; CCF&#10; TS, TR&#10; Constrictive&#10;pericarditis&#10; Cardiac tamponade&#10; Fall in JVP:&#10; Hypovolaemia&#10; Shock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500042"/>
            <a:ext cx="834551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 Kussmaul’s sign –&#10; Constrictive&#10;pericarditis&#10; Cardiac tamponade&#10; RV failure&#10; Hepato-Jugular&#10;reflex:&#10; Right heart fa..."/>
          <p:cNvPicPr>
            <a:picLocks noChangeAspect="1" noChangeArrowheads="1"/>
          </p:cNvPicPr>
          <p:nvPr/>
        </p:nvPicPr>
        <p:blipFill>
          <a:blip r:embed="rId2"/>
          <a:srcRect t="22581"/>
          <a:stretch>
            <a:fillRect/>
          </a:stretch>
        </p:blipFill>
        <p:spPr bwMode="auto">
          <a:xfrm>
            <a:off x="155574" y="0"/>
            <a:ext cx="8202639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 Precordial bulge :&#10; Long standing cardiac disease&#10; "/>
          <p:cNvPicPr>
            <a:picLocks noChangeAspect="1" noChangeArrowheads="1"/>
          </p:cNvPicPr>
          <p:nvPr/>
        </p:nvPicPr>
        <p:blipFill>
          <a:blip r:embed="rId2"/>
          <a:srcRect t="22222"/>
          <a:stretch>
            <a:fillRect/>
          </a:stretch>
        </p:blipFill>
        <p:spPr bwMode="auto">
          <a:xfrm>
            <a:off x="155574" y="1071546"/>
            <a:ext cx="7345383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Visible pulsations&#10; Carotid Pulsations:&#10; Hyperdynamic&#10;states&#10; AR&#10; CoA&#10; Suprasternal&#10;pulsations:&#10; AR&#10; CoA&#10; Thyrotox..."/>
          <p:cNvPicPr>
            <a:picLocks noChangeAspect="1" noChangeArrowheads="1"/>
          </p:cNvPicPr>
          <p:nvPr/>
        </p:nvPicPr>
        <p:blipFill>
          <a:blip r:embed="rId2"/>
          <a:srcRect t="22951"/>
          <a:stretch>
            <a:fillRect/>
          </a:stretch>
        </p:blipFill>
        <p:spPr bwMode="auto">
          <a:xfrm>
            <a:off x="155574" y="714356"/>
            <a:ext cx="8559829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 Apical Impulse :&#10; It refers to the lowermost and outermost point of definite&#10;cardiac impulse, which gives maximum thr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85728"/>
            <a:ext cx="834551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 Parasternal Heave :&#10; A palpable thrust, which lifts the palpating hand.&#10; Seen in RVH and Left atrial enlargement.&#10; P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85728"/>
            <a:ext cx="813120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 Thrills :&#10; These are palpable vibrations of murmurs which&#10;accompany any organic murmur of grade 3 or&#10;more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28604"/>
            <a:ext cx="8345515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ercussion&#10; It is done basically to see enlargement of&#10;dullness of the cardiac region.&#10; Cardiac causes : Cardiomegaly, p..."/>
          <p:cNvPicPr>
            <a:picLocks noChangeAspect="1" noChangeArrowheads="1"/>
          </p:cNvPicPr>
          <p:nvPr/>
        </p:nvPicPr>
        <p:blipFill>
          <a:blip r:embed="rId2"/>
          <a:srcRect t="22489"/>
          <a:stretch>
            <a:fillRect/>
          </a:stretch>
        </p:blipFill>
        <p:spPr bwMode="auto">
          <a:xfrm>
            <a:off x="155574" y="357166"/>
            <a:ext cx="7845449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3. If it is congenital, is it cyanotic or&#10;acyanotic?&#10;Why cyanosis occurs?&#10;What are the types of&#10;cyanosis?&#10;Which one is p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28604"/>
            <a:ext cx="798832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ination of the Cardiovascular System | House Officers Workshop Malaysia"/>
          <p:cNvPicPr>
            <a:picLocks noChangeAspect="1" noChangeArrowheads="1"/>
          </p:cNvPicPr>
          <p:nvPr/>
        </p:nvPicPr>
        <p:blipFill>
          <a:blip r:embed="rId2"/>
          <a:srcRect t="17284"/>
          <a:stretch>
            <a:fillRect/>
          </a:stretch>
        </p:blipFill>
        <p:spPr bwMode="auto">
          <a:xfrm>
            <a:off x="155575" y="214290"/>
            <a:ext cx="8774143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uscultation&#10; "/>
          <p:cNvPicPr>
            <a:picLocks noChangeAspect="1" noChangeArrowheads="1"/>
          </p:cNvPicPr>
          <p:nvPr/>
        </p:nvPicPr>
        <p:blipFill>
          <a:blip r:embed="rId2"/>
          <a:srcRect t="23912"/>
          <a:stretch>
            <a:fillRect/>
          </a:stretch>
        </p:blipFill>
        <p:spPr bwMode="auto">
          <a:xfrm>
            <a:off x="155574" y="214290"/>
            <a:ext cx="8702705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 Heart sounds:&#10; Relative, brief auditory vibrations of variable&#10;intensity, frequency &amp; quality, produced by closure&#10;of h..."/>
          <p:cNvPicPr>
            <a:picLocks noChangeAspect="1" noChangeArrowheads="1"/>
          </p:cNvPicPr>
          <p:nvPr/>
        </p:nvPicPr>
        <p:blipFill>
          <a:blip r:embed="rId2"/>
          <a:srcRect t="22222"/>
          <a:stretch>
            <a:fillRect/>
          </a:stretch>
        </p:blipFill>
        <p:spPr bwMode="auto">
          <a:xfrm>
            <a:off x="155574" y="571480"/>
            <a:ext cx="870270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1 Abnormalities&#10;Soft S1 Loud S1 Split Reverse&#10;split&#10;MR MS RBBB RVP&#10;TR TS LVP Ectopic beats&#10;Calcification&#10;of AV valves&#10;Hig..."/>
          <p:cNvPicPr>
            <a:picLocks noChangeAspect="1" noChangeArrowheads="1"/>
          </p:cNvPicPr>
          <p:nvPr/>
        </p:nvPicPr>
        <p:blipFill>
          <a:blip r:embed="rId2"/>
          <a:srcRect t="22667"/>
          <a:stretch>
            <a:fillRect/>
          </a:stretch>
        </p:blipFill>
        <p:spPr bwMode="auto">
          <a:xfrm>
            <a:off x="155574" y="214290"/>
            <a:ext cx="8274077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Assessing parasternal heave and thrill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Assessing parasternal heave and thrill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2" name="Picture 6" descr="Assessing parasternal heave and thrills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857232"/>
            <a:ext cx="7916887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2 Abnormalities&#10;Soft S2 Loud S2 Single S2&#10;Loud A2 Loud P2 Absent A2 Absent P2&#10;AS Syst. Htn Pulm. Htn AS PS&#10;PS Aortic&#10;aneu..."/>
          <p:cNvPicPr>
            <a:picLocks noChangeAspect="1" noChangeArrowheads="1"/>
          </p:cNvPicPr>
          <p:nvPr/>
        </p:nvPicPr>
        <p:blipFill>
          <a:blip r:embed="rId2"/>
          <a:srcRect t="23333" b="20000"/>
          <a:stretch>
            <a:fillRect/>
          </a:stretch>
        </p:blipFill>
        <p:spPr bwMode="auto">
          <a:xfrm>
            <a:off x="155574" y="1000108"/>
            <a:ext cx="7273945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plitting of S2&#10;Wide- Fixed Wide-&#10;Variable&#10;Narrow Reverse-split&#10;Early A2/Late P2 VSD Severe&#10;AS&#10;Late A2/Early P2&#10;MR LVP Se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714356"/>
            <a:ext cx="87027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 S3 and S4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55983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rt Murmurs - Cardiovascular - Medbullets Step 1"/>
          <p:cNvPicPr>
            <a:picLocks noChangeAspect="1" noChangeArrowheads="1"/>
          </p:cNvPicPr>
          <p:nvPr/>
        </p:nvPicPr>
        <p:blipFill>
          <a:blip r:embed="rId2"/>
          <a:srcRect b="6403"/>
          <a:stretch>
            <a:fillRect/>
          </a:stretch>
        </p:blipFill>
        <p:spPr bwMode="auto">
          <a:xfrm>
            <a:off x="155575" y="0"/>
            <a:ext cx="89884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auses of S3&#10;Physiological S3 Pathological S3&#10;Children High output states&#10;Young adults CHD – ASD, VSD, PDA&#10;MR, TR, AR&#10; "/>
          <p:cNvPicPr>
            <a:picLocks noChangeAspect="1" noChangeArrowheads="1"/>
          </p:cNvPicPr>
          <p:nvPr/>
        </p:nvPicPr>
        <p:blipFill>
          <a:blip r:embed="rId2"/>
          <a:srcRect t="22058"/>
          <a:stretch>
            <a:fillRect/>
          </a:stretch>
        </p:blipFill>
        <p:spPr bwMode="auto">
          <a:xfrm>
            <a:off x="155574" y="357166"/>
            <a:ext cx="86312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. If it is Cyanotic CHD, what is the actual&#10;CHD ?&#10;PBF&#10;TOF&#10;Tricuspid&#10;Atresia&#10;TGA&#10;Single&#10;ventricle with&#10;PS&#10;PBF&#10;Truncus arte..."/>
          <p:cNvPicPr>
            <a:picLocks noChangeAspect="1" noChangeArrowheads="1"/>
          </p:cNvPicPr>
          <p:nvPr/>
        </p:nvPicPr>
        <p:blipFill>
          <a:blip r:embed="rId2"/>
          <a:srcRect t="22414"/>
          <a:stretch>
            <a:fillRect/>
          </a:stretch>
        </p:blipFill>
        <p:spPr bwMode="auto">
          <a:xfrm>
            <a:off x="155574" y="428604"/>
            <a:ext cx="841695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 Opening Snap&#10; Due to opening of AV valves&#10; Can be heard at the apex :&#10; MS, MR&#10; VSD&#10; PDA&#10; Or can be heard at parast..."/>
          <p:cNvPicPr>
            <a:picLocks noChangeAspect="1" noChangeArrowheads="1"/>
          </p:cNvPicPr>
          <p:nvPr/>
        </p:nvPicPr>
        <p:blipFill>
          <a:blip r:embed="rId2"/>
          <a:srcRect t="24615"/>
          <a:stretch>
            <a:fillRect/>
          </a:stretch>
        </p:blipFill>
        <p:spPr bwMode="auto">
          <a:xfrm>
            <a:off x="155574" y="500042"/>
            <a:ext cx="813120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 Ejection Click :&#10; It is a sharp, clicking sound arising from the&#10;cardiac valves due to sudden swelling of the&#10;pulmonary..."/>
          <p:cNvPicPr>
            <a:picLocks noChangeAspect="1" noChangeArrowheads="1"/>
          </p:cNvPicPr>
          <p:nvPr/>
        </p:nvPicPr>
        <p:blipFill>
          <a:blip r:embed="rId2"/>
          <a:srcRect t="22973"/>
          <a:stretch>
            <a:fillRect/>
          </a:stretch>
        </p:blipFill>
        <p:spPr bwMode="auto">
          <a:xfrm>
            <a:off x="155574" y="571480"/>
            <a:ext cx="834551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 Pericardial Rub :&#10; Due to sliding of 2 inflamed layers of pericardium&#10; Scratching, grating in character&#10; Triphasic : ..."/>
          <p:cNvPicPr>
            <a:picLocks noChangeAspect="1" noChangeArrowheads="1"/>
          </p:cNvPicPr>
          <p:nvPr/>
        </p:nvPicPr>
        <p:blipFill>
          <a:blip r:embed="rId2"/>
          <a:srcRect t="22581"/>
          <a:stretch>
            <a:fillRect/>
          </a:stretch>
        </p:blipFill>
        <p:spPr bwMode="auto">
          <a:xfrm>
            <a:off x="155574" y="785794"/>
            <a:ext cx="7774011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 MURMURS :&#10; Occur due to the turbulence caused by either an&#10;increased flow through a normal/stenosed valve&#10;or a normal f..."/>
          <p:cNvPicPr>
            <a:picLocks noChangeAspect="1" noChangeArrowheads="1"/>
          </p:cNvPicPr>
          <p:nvPr/>
        </p:nvPicPr>
        <p:blipFill>
          <a:blip r:embed="rId2"/>
          <a:srcRect t="22500"/>
          <a:stretch>
            <a:fillRect/>
          </a:stretch>
        </p:blipFill>
        <p:spPr bwMode="auto">
          <a:xfrm>
            <a:off x="155574" y="214290"/>
            <a:ext cx="8559829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 They should be described in the following way&#10; Pitch&#10; Timing &amp; character&#10; Systolic/diastolic&#10; Area where best heard&#10;..."/>
          <p:cNvPicPr>
            <a:picLocks noChangeAspect="1" noChangeArrowheads="1"/>
          </p:cNvPicPr>
          <p:nvPr/>
        </p:nvPicPr>
        <p:blipFill>
          <a:blip r:embed="rId2"/>
          <a:srcRect t="23214"/>
          <a:stretch>
            <a:fillRect/>
          </a:stretch>
        </p:blipFill>
        <p:spPr bwMode="auto">
          <a:xfrm>
            <a:off x="155574" y="428604"/>
            <a:ext cx="841695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 Eg/: murmur of MS is best described as;-&#10; Low-pitched,&#10; Mid-diastolic,&#10; Rumbling murmur,&#10; Best heard in Apical regio..."/>
          <p:cNvPicPr>
            <a:picLocks noChangeAspect="1" noChangeArrowheads="1"/>
          </p:cNvPicPr>
          <p:nvPr/>
        </p:nvPicPr>
        <p:blipFill>
          <a:blip r:embed="rId2"/>
          <a:srcRect t="23077"/>
          <a:stretch>
            <a:fillRect/>
          </a:stretch>
        </p:blipFill>
        <p:spPr bwMode="auto">
          <a:xfrm>
            <a:off x="155574" y="285728"/>
            <a:ext cx="841695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 Systolic murmur&#10;grading&#10;I. Very soft (heard in&#10;quite room)&#10;II. Soft, but easily&#10;audible&#10;III. Moderate, no thrill&#10;IV. Lou...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155574" y="428604"/>
            <a:ext cx="877414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 Early systolic murmur:&#10; "/>
          <p:cNvPicPr>
            <a:picLocks noChangeAspect="1" noChangeArrowheads="1"/>
          </p:cNvPicPr>
          <p:nvPr/>
        </p:nvPicPr>
        <p:blipFill>
          <a:blip r:embed="rId2"/>
          <a:srcRect t="22033"/>
          <a:stretch>
            <a:fillRect/>
          </a:stretch>
        </p:blipFill>
        <p:spPr bwMode="auto">
          <a:xfrm>
            <a:off x="155574" y="0"/>
            <a:ext cx="8488391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 Ejection systolic murmur&#10; "/>
          <p:cNvPicPr>
            <a:picLocks noChangeAspect="1" noChangeArrowheads="1"/>
          </p:cNvPicPr>
          <p:nvPr/>
        </p:nvPicPr>
        <p:blipFill>
          <a:blip r:embed="rId2"/>
          <a:srcRect t="23913"/>
          <a:stretch>
            <a:fillRect/>
          </a:stretch>
        </p:blipFill>
        <p:spPr bwMode="auto">
          <a:xfrm>
            <a:off x="155574" y="642918"/>
            <a:ext cx="805976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 Late systolic murmur&#10; "/>
          <p:cNvPicPr>
            <a:picLocks noChangeAspect="1" noChangeArrowheads="1"/>
          </p:cNvPicPr>
          <p:nvPr/>
        </p:nvPicPr>
        <p:blipFill>
          <a:blip r:embed="rId2"/>
          <a:srcRect t="22807"/>
          <a:stretch>
            <a:fillRect/>
          </a:stretch>
        </p:blipFill>
        <p:spPr bwMode="auto">
          <a:xfrm>
            <a:off x="155574" y="214290"/>
            <a:ext cx="848839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. If it is Acyanotic CHD, what is the actual&#10;CHD ?&#10; ASD&#10; VSD&#10; PDA&#10; PS&#10; AS&#10; CoA&#10;Volume overload (Shunt) Pressure o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85728"/>
            <a:ext cx="820263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ardiology - Grading of murmurs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8488391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 descr="ACC/AHA 2006 Guidelines for the Management of Patients With Valvular Heart 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4996" name="Picture 4" descr="ACC/AHA 2006 Guidelines for the Management of Patients With Valvular Heart  Dis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14290"/>
            <a:ext cx="8702705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 Pansystolic murmur&#10; "/>
          <p:cNvPicPr>
            <a:picLocks noChangeAspect="1" noChangeArrowheads="1"/>
          </p:cNvPicPr>
          <p:nvPr/>
        </p:nvPicPr>
        <p:blipFill>
          <a:blip r:embed="rId2"/>
          <a:srcRect t="21429"/>
          <a:stretch>
            <a:fillRect/>
          </a:stretch>
        </p:blipFill>
        <p:spPr bwMode="auto">
          <a:xfrm>
            <a:off x="155574" y="0"/>
            <a:ext cx="8345515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 Early diastolic murmur&#10; "/>
          <p:cNvPicPr>
            <a:picLocks noChangeAspect="1" noChangeArrowheads="1"/>
          </p:cNvPicPr>
          <p:nvPr/>
        </p:nvPicPr>
        <p:blipFill>
          <a:blip r:embed="rId2"/>
          <a:srcRect t="22413"/>
          <a:stretch>
            <a:fillRect/>
          </a:stretch>
        </p:blipFill>
        <p:spPr bwMode="auto">
          <a:xfrm>
            <a:off x="155574" y="0"/>
            <a:ext cx="8702706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Thank you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6076950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istory and examination in pediatric CVS"/>
          <p:cNvPicPr>
            <a:picLocks noChangeAspect="1" noChangeArrowheads="1"/>
          </p:cNvPicPr>
          <p:nvPr/>
        </p:nvPicPr>
        <p:blipFill>
          <a:blip r:embed="rId2"/>
          <a:srcRect t="22472"/>
          <a:stretch>
            <a:fillRect/>
          </a:stretch>
        </p:blipFill>
        <p:spPr bwMode="auto">
          <a:xfrm>
            <a:off x="155574" y="642918"/>
            <a:ext cx="8416953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istory and examination in pediatric CVS"/>
          <p:cNvPicPr>
            <a:picLocks noChangeAspect="1" noChangeArrowheads="1"/>
          </p:cNvPicPr>
          <p:nvPr/>
        </p:nvPicPr>
        <p:blipFill>
          <a:blip r:embed="rId2"/>
          <a:srcRect t="21739"/>
          <a:stretch>
            <a:fillRect/>
          </a:stretch>
        </p:blipFill>
        <p:spPr bwMode="auto">
          <a:xfrm>
            <a:off x="155574" y="285728"/>
            <a:ext cx="8488391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istory and examination in pediatric CVS"/>
          <p:cNvPicPr>
            <a:picLocks noChangeAspect="1" noChangeArrowheads="1"/>
          </p:cNvPicPr>
          <p:nvPr/>
        </p:nvPicPr>
        <p:blipFill>
          <a:blip r:embed="rId2"/>
          <a:srcRect t="22368"/>
          <a:stretch>
            <a:fillRect/>
          </a:stretch>
        </p:blipFill>
        <p:spPr bwMode="auto">
          <a:xfrm>
            <a:off x="155574" y="214290"/>
            <a:ext cx="898842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6. Is it Rheumatic Fever or&#10;RHD?&#10; If so, which valves are involved?&#10; Is there any evidence of pericarditis or&#10;myocardi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28604"/>
            <a:ext cx="8202639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. Are there any complications?&#10;CCF&#10;Infective Endocarditis&#10;Pulmonary Hypertens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642918"/>
            <a:ext cx="8488391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ADA’s Criteria&#10; Major :&#10; Systolic murmur Gr.&#10;III or more in&#10;intensity.&#10; Diastolic murmur&#10; Cyanosis&#10; CHF&#10; Minor:&#10;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28604"/>
            <a:ext cx="8131201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382</TotalTime>
  <Words>17</Words>
  <Application>Microsoft Office PowerPoint</Application>
  <PresentationFormat>On-screen Show (4:3)</PresentationFormat>
  <Paragraphs>5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Aspect</vt:lpstr>
      <vt:lpstr>GENERAL CVS EXAMINATION IN CHILDREN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ELCOT</dc:creator>
  <cp:lastModifiedBy>New</cp:lastModifiedBy>
  <cp:revision>20</cp:revision>
  <dcterms:created xsi:type="dcterms:W3CDTF">2021-04-06T13:45:24Z</dcterms:created>
  <dcterms:modified xsi:type="dcterms:W3CDTF">2021-11-16T10:24:32Z</dcterms:modified>
</cp:coreProperties>
</file>